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79" r:id="rId3"/>
    <p:sldId id="369" r:id="rId4"/>
    <p:sldId id="367" r:id="rId5"/>
    <p:sldId id="281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Helvetica Neue" panose="02000503000000020004" pitchFamily="2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Light" panose="020B0306030504020204" pitchFamily="34" charset="0"/>
      <p:regular r:id="rId21"/>
      <p:bold r:id="rId22"/>
      <p:italic r:id="rId23"/>
      <p:boldItalic r:id="rId24"/>
    </p:embeddedFont>
    <p:embeddedFont>
      <p:font typeface="Open Sans SemiBold" panose="020B0606030504020204" pitchFamily="34" charset="0"/>
      <p:regular r:id="rId25"/>
      <p:bold r:id="rId26"/>
      <p:italic r:id="rId27"/>
      <p:boldItalic r:id="rId28"/>
    </p:embeddedFont>
    <p:embeddedFont>
      <p:font typeface="Quattrocento Sans" panose="020B08020500000200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5">
          <p15:clr>
            <a:srgbClr val="A4A3A4"/>
          </p15:clr>
        </p15:guide>
        <p15:guide id="2" pos="2520">
          <p15:clr>
            <a:srgbClr val="A4A3A4"/>
          </p15:clr>
        </p15:guide>
        <p15:guide id="3" pos="165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gnUZPEpHr4NNn8ha4y4ikO5R31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9CF5"/>
    <a:srgbClr val="25A6CA"/>
    <a:srgbClr val="FBF9F9"/>
    <a:srgbClr val="FAF8FA"/>
    <a:srgbClr val="326AE3"/>
    <a:srgbClr val="26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>
        <p:guide orient="horz" pos="395"/>
        <p:guide pos="2520"/>
        <p:guide pos="1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21" Type="http://schemas.openxmlformats.org/officeDocument/2006/relationships/font" Target="fonts/font13.fntdata"/><Relationship Id="rId50" Type="http://customschemas.google.com/relationships/presentationmetadata" Target="meta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8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DDA8ED-E3D7-4C44-A329-2BC3B05B6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32F19-8B37-624F-AF10-2E31FC17C4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4A961-9EAD-3C42-8C7B-08F98546567B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07686-E810-3647-9885-94AAF3BD3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8612F-74A3-004A-B0D1-FDD7C25A3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A6674-23E1-054F-A99D-8E6F9092C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252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43" name="Google Shape;8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22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50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a95c376d6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8a95c376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ttraqt  section divider_Green">
  <p:cSld name="5_Attraqt  section divider_Gre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/>
          <p:nvPr/>
        </p:nvSpPr>
        <p:spPr>
          <a:xfrm>
            <a:off x="0" y="0"/>
            <a:ext cx="12192000" cy="4790661"/>
          </a:xfrm>
          <a:prstGeom prst="rect">
            <a:avLst/>
          </a:prstGeom>
          <a:gradFill>
            <a:gsLst>
              <a:gs pos="0">
                <a:srgbClr val="25C3BE"/>
              </a:gs>
              <a:gs pos="30000">
                <a:srgbClr val="25C3BE"/>
              </a:gs>
              <a:gs pos="100000">
                <a:srgbClr val="326AE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6"/>
          <p:cNvSpPr txBox="1">
            <a:spLocks noGrp="1"/>
          </p:cNvSpPr>
          <p:nvPr>
            <p:ph type="body" idx="1"/>
          </p:nvPr>
        </p:nvSpPr>
        <p:spPr>
          <a:xfrm>
            <a:off x="900000" y="2720911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900000" y="1789252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www.attraqt.com</a:t>
            </a:r>
            <a:r>
              <a:rPr lang="en-GB" sz="1400" b="1" i="0" u="none" strike="noStrike" cap="none" dirty="0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</a:t>
            </a: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sayhello@attraqt.com</a:t>
            </a:r>
            <a:endParaRPr sz="1400" b="1" i="0" u="none" strike="noStrike" cap="none" dirty="0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7" name="Google Shape;17;p16" descr="https://lh4.googleusercontent.com/Ng3CMHmKRqq2Lq_87nuMBTSxi5c2MxzEo5C1qRRRPFYAPps-NC1WCmEJAk_1Lp1_4MzDcQqiOQx7RMa_fbz2vqJI8volqOs2BKpUWKGx8pmef80RChykG4k_lQb5tbFhWncWKmJ_5j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6922" y="5320103"/>
            <a:ext cx="3498155" cy="5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IMG2-title slide">
  <p:cSld name="_IMG2-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38" cy="8201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36000">
                <a:srgbClr val="FFFFFF">
                  <a:alpha val="32941"/>
                </a:srgbClr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4"/>
          <p:cNvSpPr txBox="1">
            <a:spLocks noGrp="1"/>
          </p:cNvSpPr>
          <p:nvPr>
            <p:ph type="body" idx="1"/>
          </p:nvPr>
        </p:nvSpPr>
        <p:spPr>
          <a:xfrm>
            <a:off x="900000" y="2998397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900000" y="2066739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34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qt title divider solidBackground">
  <p:cSld name="Attraqt title divider solidBackgroun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7E877"/>
              </a:gs>
              <a:gs pos="100000">
                <a:srgbClr val="77E877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35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ttraqt  section divider_Green">
  <p:cSld name="3_Attraqt  section divider_Gree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37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Attraqt title and two content_50/50 white">
  <p:cSld name="14_Attraqt title and two content_50/50 whit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9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9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ttraqt title and two content_50/50 white">
  <p:cSld name="1_Attraqt title and two content_50/50 whi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ttraqt title and two content_50/50 white">
  <p:cSld name="4_Attraqt title and two content_50/50 whit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2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3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1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ttraqt title and two content_50/50 white">
  <p:cSld name="5_Attraqt title and two content_50/50 whit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42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ttraqt title and two content_50/50 white">
  <p:cSld name="8_Attraqt title and two content_50/50 whit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11367969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11367970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11367969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3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Attraqt title and two content_50/50 white">
  <p:cSld name="17_Attraqt title and two content_50/50 whit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4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4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1721" cy="48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1721" cy="25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4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ttraqt title and two content_50/50 white">
  <p:cSld name="18_Attraqt title and two content_50/50 whit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3706645" y="95603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1"/>
          </p:nvPr>
        </p:nvSpPr>
        <p:spPr>
          <a:xfrm>
            <a:off x="3706645" y="181883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5"/>
          <p:cNvSpPr/>
          <p:nvPr/>
        </p:nvSpPr>
        <p:spPr>
          <a:xfrm>
            <a:off x="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2"/>
          </p:nvPr>
        </p:nvSpPr>
        <p:spPr>
          <a:xfrm>
            <a:off x="3706645" y="49824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3"/>
          </p:nvPr>
        </p:nvSpPr>
        <p:spPr>
          <a:xfrm>
            <a:off x="454156" y="1515116"/>
            <a:ext cx="2460178" cy="48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body" idx="4"/>
          </p:nvPr>
        </p:nvSpPr>
        <p:spPr>
          <a:xfrm>
            <a:off x="454155" y="994914"/>
            <a:ext cx="2578411" cy="3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45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ttraqt title and two content_50/50 white">
  <p:cSld name="3_Attraqt title and two content_50/50 whi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25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ttraqt title and two content_50/50 white">
  <p:cSld name="11_Attraqt title and two content_50/50 whi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46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6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Attraqt title and two content_50/50 white">
  <p:cSld name="19_Attraqt title and two content_50/50 whit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title"/>
          </p:nvPr>
        </p:nvSpPr>
        <p:spPr>
          <a:xfrm>
            <a:off x="3706645" y="95603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1"/>
          </p:nvPr>
        </p:nvSpPr>
        <p:spPr>
          <a:xfrm>
            <a:off x="3706645" y="181883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47"/>
          <p:cNvSpPr/>
          <p:nvPr/>
        </p:nvSpPr>
        <p:spPr>
          <a:xfrm>
            <a:off x="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47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2"/>
          </p:nvPr>
        </p:nvSpPr>
        <p:spPr>
          <a:xfrm>
            <a:off x="3706645" y="49824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47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ttraqt title and two content_50/50 white">
  <p:cSld name="2_Attraqt title and two content_50/50 whit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48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48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48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48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Attraqt title and two content_50/50 white">
  <p:cSld name="7_Attraqt title and two content_50/50 whi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49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49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49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49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9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49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Attraqt title and two content_50/50 white">
  <p:cSld name="9_Attraqt title and two content_50/50 whit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50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body" idx="1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0"/>
          <p:cNvSpPr txBox="1">
            <a:spLocks noGrp="1"/>
          </p:cNvSpPr>
          <p:nvPr>
            <p:ph type="body" idx="2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body" idx="3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0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Attraqt title and two content_50/50 white">
  <p:cSld name="10_Attraqt title and two content_50/50 whit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51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Attraqt title and two content_50/50 white">
  <p:cSld name="12_Attraqt title and two content_50/50 whit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11367969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2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11367970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2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52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11367969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2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 1">
  <p:cSld name="Page standard_2_1_2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53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2" name="Google Shape;25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 1">
  <p:cSld name="20_Attraqt title and two content_50/50 white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791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54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79164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54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867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7" name="Google Shape;257;p5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79164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21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2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54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 2">
  <p:cSld name="20_Attraqt title and two content_50/50 white_2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5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791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55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79164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55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867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6" name="Google Shape;266;p5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79164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55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21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55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2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55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ttraqt  section divider_Green">
  <p:cSld name="2_Attraqt  section divider_Gree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6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">
  <p:cSld name="Page standard_2_1_2_1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6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6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75" name="Google Shape;2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6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1">
  <p:cSld name="Page standard_2_1_2_1_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7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57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1" name="Google Shape;2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1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7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2">
  <p:cSld name="Page standard_2_1_2_1_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8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58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7" name="Google Shape;28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1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8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3">
  <p:cSld name="Page standard_2_1_2_1_5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9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9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59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93" name="Google Shape;29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4">
  <p:cSld name="Page standard_2_1_2_1_6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0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0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2018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60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99" name="Google Shape;299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0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 1">
  <p:cSld name="20_Attraqt title and two content_50/50 whit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7cbd24da_0_574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4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g8a7cbd24da_0_574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4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g8a7cbd24da_0_574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5" name="Google Shape;305;g8a7cbd24da_0_57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g8a7cbd24da_0_574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g8a7cbd24da_0_574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18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g8a7cbd24da_0_574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1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g8a7cbd24da_0_574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Open Sans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 2">
  <p:cSld name="Page standard_2_1_2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a7cbd24da_0_583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8a7cbd24da_0_583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g8a7cbd24da_0_583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4" name="Google Shape;314;g8a7cbd24da_0_5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8a7cbd24da_0_583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ttraqt  section divider_Green 1">
  <p:cSld name="6_Attraqt  section divider_Gree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a7cbd24da_0_589"/>
          <p:cNvSpPr/>
          <p:nvPr/>
        </p:nvSpPr>
        <p:spPr>
          <a:xfrm>
            <a:off x="0" y="0"/>
            <a:ext cx="12192000" cy="4790700"/>
          </a:xfrm>
          <a:prstGeom prst="rect">
            <a:avLst/>
          </a:prstGeom>
          <a:gradFill>
            <a:gsLst>
              <a:gs pos="0">
                <a:srgbClr val="25C3BE"/>
              </a:gs>
              <a:gs pos="30000">
                <a:srgbClr val="25C3BE"/>
              </a:gs>
              <a:gs pos="100000">
                <a:srgbClr val="326AE3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8a7cbd24da_0_589"/>
          <p:cNvSpPr txBox="1">
            <a:spLocks noGrp="1"/>
          </p:cNvSpPr>
          <p:nvPr>
            <p:ph type="body" idx="1"/>
          </p:nvPr>
        </p:nvSpPr>
        <p:spPr>
          <a:xfrm>
            <a:off x="900000" y="2720911"/>
            <a:ext cx="9000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g8a7cbd24da_0_589"/>
          <p:cNvSpPr txBox="1">
            <a:spLocks noGrp="1"/>
          </p:cNvSpPr>
          <p:nvPr>
            <p:ph type="title"/>
          </p:nvPr>
        </p:nvSpPr>
        <p:spPr>
          <a:xfrm>
            <a:off x="900000" y="1789252"/>
            <a:ext cx="90000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g8a7cbd24da_0_589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www.early-birds.io | contact@early-birds.io</a:t>
            </a:r>
            <a:endParaRPr sz="1400" b="1" i="0" u="none" strike="noStrike" cap="none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1" name="Google Shape;321;g8a7cbd24da_0_589" descr="A picture containing outdoor, dark, front, suns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6824" y="5169684"/>
            <a:ext cx="2779451" cy="79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ttraqt title and two content_50/50 white 1">
  <p:cSld name="20_Attraqt title and two content_50/50 white 2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a95c376d6_0_558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1136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324" name="Google Shape;324;g8a95c376d6_0_558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113679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g8a95c376d6_0_558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g8a95c376d6_0_558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11367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g8a95c376d6_0_558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5">
  <p:cSld name="Page standard 2 1 2 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9fadb3efa_0_966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89fadb3efa_0_966"/>
          <p:cNvSpPr txBox="1"/>
          <p:nvPr/>
        </p:nvSpPr>
        <p:spPr>
          <a:xfrm>
            <a:off x="10512911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50" rIns="97125" bIns="48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GB" sz="933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33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g89fadb3efa_0_966"/>
          <p:cNvSpPr txBox="1">
            <a:spLocks noGrp="1"/>
          </p:cNvSpPr>
          <p:nvPr>
            <p:ph type="body" idx="1"/>
          </p:nvPr>
        </p:nvSpPr>
        <p:spPr>
          <a:xfrm>
            <a:off x="414433" y="1611933"/>
            <a:ext cx="113097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Open Sans"/>
              <a:buNone/>
              <a:defRPr sz="24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400"/>
              <a:buFont typeface="Open Sans"/>
              <a:buChar char="–"/>
              <a:defRPr sz="1867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Open Sans"/>
              <a:buChar char="•"/>
              <a:defRPr sz="1600" b="0" i="0" u="none" strike="noStrike" cap="none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000"/>
              <a:buFont typeface="Open Sans"/>
              <a:buChar char="–"/>
              <a:defRPr sz="1333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400"/>
              <a:buFont typeface="Open Sans"/>
              <a:buChar char="»"/>
              <a:defRPr sz="1867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60" name="Google Shape;360;g89fadb3efa_0_9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1"/>
            <a:ext cx="1317318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89fadb3efa_0_966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GB" sz="1333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33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g89fadb3efa_0_966"/>
          <p:cNvSpPr/>
          <p:nvPr/>
        </p:nvSpPr>
        <p:spPr>
          <a:xfrm>
            <a:off x="-57" y="-4467"/>
            <a:ext cx="12192000" cy="1219200"/>
          </a:xfrm>
          <a:prstGeom prst="rect">
            <a:avLst/>
          </a:prstGeom>
          <a:gradFill>
            <a:gsLst>
              <a:gs pos="0">
                <a:srgbClr val="4878E1"/>
              </a:gs>
              <a:gs pos="100000">
                <a:srgbClr val="48A2F9"/>
              </a:gs>
            </a:gsLst>
            <a:lin ang="3599321" scaled="0"/>
          </a:gradFill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">
  <p:cSld name="20_Attraqt title and two content_50/50 white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79164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7916400" cy="4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>
            <a:off x="9009300" y="0"/>
            <a:ext cx="31828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867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7916400" cy="2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2000" cy="4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2000" cy="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/>
          <p:nvPr/>
        </p:nvSpPr>
        <p:spPr>
          <a:xfrm>
            <a:off x="516111" y="6484064"/>
            <a:ext cx="450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 section divider_AtrraqtONLY">
  <p:cSld name="6_Attraqt  section divider_Atrraqt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/>
          <p:nvPr/>
        </p:nvSpPr>
        <p:spPr>
          <a:xfrm>
            <a:off x="0" y="0"/>
            <a:ext cx="12192000" cy="4790661"/>
          </a:xfrm>
          <a:prstGeom prst="rect">
            <a:avLst/>
          </a:prstGeom>
          <a:gradFill>
            <a:gsLst>
              <a:gs pos="0">
                <a:srgbClr val="25C3BE"/>
              </a:gs>
              <a:gs pos="30000">
                <a:srgbClr val="25C3BE"/>
              </a:gs>
              <a:gs pos="100000">
                <a:srgbClr val="326AE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>
            <a:off x="900000" y="2720911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900000" y="1789252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9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www.attraqt.com</a:t>
            </a:r>
            <a:r>
              <a:rPr lang="en-GB" sz="1400" b="1" i="0" u="none" strike="noStrike" cap="none" dirty="0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</a:t>
            </a: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sayhello@attraqt.com</a:t>
            </a:r>
            <a:endParaRPr sz="1400" b="1" i="0" u="none" strike="noStrike" cap="none" dirty="0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9" name="Google Shape;7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68680" y="5237638"/>
            <a:ext cx="2054640" cy="81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qt  main title">
  <p:cSld name="Attraqt  main 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/>
          <p:nvPr/>
        </p:nvSpPr>
        <p:spPr>
          <a:xfrm>
            <a:off x="0" y="0"/>
            <a:ext cx="12192000" cy="4790661"/>
          </a:xfrm>
          <a:prstGeom prst="rect">
            <a:avLst/>
          </a:prstGeom>
          <a:gradFill>
            <a:gsLst>
              <a:gs pos="0">
                <a:srgbClr val="77E877"/>
              </a:gs>
              <a:gs pos="100000">
                <a:srgbClr val="00B4B4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30"/>
          <p:cNvPicPr preferRelativeResize="0"/>
          <p:nvPr/>
        </p:nvPicPr>
        <p:blipFill rotWithShape="1">
          <a:blip r:embed="rId2">
            <a:alphaModFix/>
          </a:blip>
          <a:srcRect b="46566"/>
          <a:stretch/>
        </p:blipFill>
        <p:spPr>
          <a:xfrm>
            <a:off x="4125788" y="3488716"/>
            <a:ext cx="3940425" cy="210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2278" y="-257176"/>
            <a:ext cx="1482896" cy="584747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0"/>
          <p:cNvSpPr/>
          <p:nvPr/>
        </p:nvSpPr>
        <p:spPr>
          <a:xfrm>
            <a:off x="0" y="4785360"/>
            <a:ext cx="12192000" cy="2072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1601040" y="2720911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title"/>
          </p:nvPr>
        </p:nvSpPr>
        <p:spPr>
          <a:xfrm>
            <a:off x="1601040" y="1789252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0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www.attraqt.com</a:t>
            </a:r>
            <a:r>
              <a:rPr lang="en-GB" sz="1400" b="1" i="0" u="none" strike="noStrike" cap="none" dirty="0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</a:t>
            </a: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sayhello@attraqt.com</a:t>
            </a:r>
            <a:endParaRPr sz="1400" b="1" i="0" u="none" strike="noStrike" cap="none" dirty="0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8" name="Google Shape;8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680" y="5237638"/>
            <a:ext cx="2054640" cy="81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0"/>
          <p:cNvPicPr preferRelativeResize="0"/>
          <p:nvPr/>
        </p:nvPicPr>
        <p:blipFill rotWithShape="1">
          <a:blip r:embed="rId5">
            <a:alphaModFix/>
          </a:blip>
          <a:srcRect l="7406" t="23061"/>
          <a:stretch/>
        </p:blipFill>
        <p:spPr>
          <a:xfrm>
            <a:off x="0" y="0"/>
            <a:ext cx="1947726" cy="19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qt title section divider gradient">
  <p:cSld name="Attraqt title section divider gradi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7E877"/>
              </a:gs>
              <a:gs pos="100000">
                <a:srgbClr val="00B4B4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31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1-title slide">
  <p:cSld name="IMG1-title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2" descr="Attraqt Banner woma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23959" cy="70852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2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5647556" cy="30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5647556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2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3-title slide">
  <p:cSld name="IMG3-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 descr="wal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895459"/>
            <a:ext cx="14458462" cy="9772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900000" y="3003582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title"/>
          </p:nvPr>
        </p:nvSpPr>
        <p:spPr>
          <a:xfrm>
            <a:off x="900000" y="2071924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33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ftr" idx="11"/>
          </p:nvPr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7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shopify.github.io/liquid/basics/introduction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5" Type="http://schemas.openxmlformats.org/officeDocument/2006/relationships/hyperlink" Target="https://kenwheeler.github.io/slick/" TargetMode="External"/><Relationship Id="rId4" Type="http://schemas.openxmlformats.org/officeDocument/2006/relationships/hyperlink" Target="https://www.shopify.com/partners/shopify-cheat-sheet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ttraqt-xo-demo.myshopify.com/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"/>
          <p:cNvSpPr txBox="1">
            <a:spLocks noGrp="1"/>
          </p:cNvSpPr>
          <p:nvPr>
            <p:ph type="body" idx="1"/>
          </p:nvPr>
        </p:nvSpPr>
        <p:spPr>
          <a:xfrm>
            <a:off x="900000" y="1535328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2400" dirty="0">
                <a:latin typeface="Open Sans Light"/>
                <a:ea typeface="Open Sans Light"/>
                <a:cs typeface="Open Sans Light"/>
                <a:sym typeface="Open Sans Light"/>
              </a:rPr>
              <a:t>X.O.</a:t>
            </a: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6" name="Google Shape;846;p1"/>
          <p:cNvSpPr txBox="1">
            <a:spLocks noGrp="1"/>
          </p:cNvSpPr>
          <p:nvPr>
            <p:ph type="title"/>
          </p:nvPr>
        </p:nvSpPr>
        <p:spPr>
          <a:xfrm>
            <a:off x="900000" y="2122275"/>
            <a:ext cx="114444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fr-FR" sz="4400" b="1" dirty="0"/>
              <a:t>Shopify templates</a:t>
            </a:r>
            <a:endParaRPr sz="4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endParaRPr sz="4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6D50AA-7BA0-864A-AB1E-67C422579AF8}"/>
              </a:ext>
            </a:extLst>
          </p:cNvPr>
          <p:cNvSpPr/>
          <p:nvPr/>
        </p:nvSpPr>
        <p:spPr>
          <a:xfrm>
            <a:off x="3991232" y="6141308"/>
            <a:ext cx="4263082" cy="506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you’ll need + lightweight tech stack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2" name="Google Shape;1222;g89fadb3efa_0_814"/>
          <p:cNvSpPr txBox="1"/>
          <p:nvPr/>
        </p:nvSpPr>
        <p:spPr>
          <a:xfrm>
            <a:off x="4762531" y="3322739"/>
            <a:ext cx="3264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7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Shopify’s Liquid</a:t>
            </a: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3" name="Google Shape;1223;g89fadb3efa_0_814"/>
          <p:cNvSpPr txBox="1"/>
          <p:nvPr/>
        </p:nvSpPr>
        <p:spPr>
          <a:xfrm>
            <a:off x="4717831" y="3937512"/>
            <a:ext cx="3353700" cy="273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R="0"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Shopify uses its </a:t>
            </a:r>
            <a:r>
              <a:rPr lang="en-GB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own</a:t>
            </a: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 templating language, it’s pretty easy to use! Find its documentation 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R="0"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fr-FR" sz="1600" dirty="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4000"/>
              </a:lnSpc>
              <a:buSzPts val="1600"/>
            </a:pPr>
            <a:r>
              <a:rPr lang="en-GB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  handy cheatsheet </a:t>
            </a:r>
            <a:r>
              <a:rPr lang="en-GB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will get you started quickly.</a:t>
            </a:r>
            <a:br>
              <a:rPr lang="en-GB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 dirty="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g89fadb3efa_0_814"/>
          <p:cNvSpPr txBox="1"/>
          <p:nvPr/>
        </p:nvSpPr>
        <p:spPr>
          <a:xfrm>
            <a:off x="5443972" y="1930159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4878E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5" name="Google Shape;1225;g89fadb3efa_0_814"/>
          <p:cNvSpPr txBox="1"/>
          <p:nvPr/>
        </p:nvSpPr>
        <p:spPr>
          <a:xfrm>
            <a:off x="437439" y="2879832"/>
            <a:ext cx="3760059" cy="63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1867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Your Shopify store + associated tenant in XO console</a:t>
            </a: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7" name="Google Shape;1227;g89fadb3efa_0_814"/>
          <p:cNvSpPr txBox="1"/>
          <p:nvPr/>
        </p:nvSpPr>
        <p:spPr>
          <a:xfrm>
            <a:off x="1662400" y="2052941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🛒</a:t>
            </a:r>
            <a:endParaRPr sz="4400" dirty="0"/>
          </a:p>
        </p:txBody>
      </p:sp>
      <p:sp>
        <p:nvSpPr>
          <p:cNvPr id="1228" name="Google Shape;1228;g89fadb3efa_0_814"/>
          <p:cNvSpPr txBox="1"/>
          <p:nvPr/>
        </p:nvSpPr>
        <p:spPr>
          <a:xfrm>
            <a:off x="8523515" y="3317175"/>
            <a:ext cx="3264300" cy="81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1867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Free carousel solution</a:t>
            </a: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9" name="Google Shape;1229;g89fadb3efa_0_814"/>
          <p:cNvSpPr txBox="1"/>
          <p:nvPr/>
        </p:nvSpPr>
        <p:spPr>
          <a:xfrm>
            <a:off x="8513401" y="3926529"/>
            <a:ext cx="3284527" cy="162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Slick will make integrating a fully customizable slider a breeze.</a:t>
            </a:r>
          </a:p>
          <a:p>
            <a:pPr marL="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Find its the documentation and check out all the options you can use 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>
              <a:solidFill>
                <a:srgbClr val="489C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50D7631-1999-6442-9110-C86B72C66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223" y="1930159"/>
            <a:ext cx="1190916" cy="1251714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672F6CEC-455B-3C45-A947-90EDEA269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930" y="1966269"/>
            <a:ext cx="1985470" cy="10600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17B7316-930E-A24B-898D-05676278F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30" y="4155242"/>
            <a:ext cx="2719641" cy="1030167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B41CF0B-E325-F149-B0F4-CEE471126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4653" y="4917242"/>
            <a:ext cx="1756759" cy="1316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 Steps to integrate your slider of XO recommendations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2" name="Google Shape;1222;g89fadb3efa_0_814"/>
          <p:cNvSpPr txBox="1"/>
          <p:nvPr/>
        </p:nvSpPr>
        <p:spPr>
          <a:xfrm>
            <a:off x="4875436" y="2514423"/>
            <a:ext cx="7036326" cy="324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1/ Make sure you have jQuery installed in your chosen theme</a:t>
            </a: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2/ Create a div for your slick slider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3/ Add slick to your Shopify theme</a:t>
            </a:r>
          </a:p>
          <a:p>
            <a:pPr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4/ Add XO to your shop</a:t>
            </a:r>
          </a:p>
          <a:p>
            <a:pPr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5/ Get your recommendations</a:t>
            </a:r>
          </a:p>
          <a:p>
            <a:pPr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6/ Final touches</a:t>
            </a:r>
            <a:br>
              <a:rPr lang="en-GB" b="1" dirty="0"/>
            </a:br>
            <a:br>
              <a:rPr lang="en-GB" b="1" dirty="0"/>
            </a:br>
            <a:endParaRPr lang="en-GB" dirty="0"/>
          </a:p>
          <a:p>
            <a:br>
              <a:rPr lang="en-GB" dirty="0"/>
            </a:br>
            <a:endParaRPr lang="en-GB" dirty="0"/>
          </a:p>
          <a:p>
            <a:br>
              <a:rPr lang="en-GB" b="1" dirty="0"/>
            </a:br>
            <a:br>
              <a:rPr lang="en-GB" b="1" dirty="0"/>
            </a:br>
            <a:endParaRPr lang="en-GB" dirty="0"/>
          </a:p>
          <a:p>
            <a:br>
              <a:rPr lang="en-GB" dirty="0"/>
            </a:br>
            <a:endParaRPr lang="en-GB" dirty="0"/>
          </a:p>
          <a:p>
            <a:endParaRPr lang="en-GB" dirty="0"/>
          </a:p>
          <a:p>
            <a:br>
              <a:rPr lang="en-GB" dirty="0"/>
            </a:br>
            <a:endParaRPr lang="en-GB" dirty="0"/>
          </a:p>
          <a:p>
            <a:pPr lvl="0" algn="ctr"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b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endParaRPr sz="1600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8" name="Google Shape;1228;g89fadb3efa_0_814"/>
          <p:cNvSpPr txBox="1"/>
          <p:nvPr/>
        </p:nvSpPr>
        <p:spPr>
          <a:xfrm>
            <a:off x="8523515" y="3317175"/>
            <a:ext cx="3264300" cy="81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9D12BD-2E5F-BA4F-BDA7-3B731FE48370}"/>
              </a:ext>
            </a:extLst>
          </p:cNvPr>
          <p:cNvSpPr txBox="1"/>
          <p:nvPr/>
        </p:nvSpPr>
        <p:spPr>
          <a:xfrm>
            <a:off x="3436457" y="1420836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 </a:t>
            </a:r>
            <a:r>
              <a:rPr lang="en-GB" sz="1600" i="1" dirty="0">
                <a:solidFill>
                  <a:srgbClr val="A6A6A6"/>
                </a:solidFill>
                <a:latin typeface="Open Sans"/>
                <a:ea typeface="Open Sans"/>
                <a:cs typeface="Open Sans"/>
              </a:rPr>
              <a:t>These are the 6 steps detailed in the new documentation</a:t>
            </a:r>
            <a:endParaRPr lang="en-US" sz="1600" i="1" dirty="0">
              <a:solidFill>
                <a:srgbClr val="A6A6A6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BAB0BD9-AACC-544C-BF7A-BFA5E5FC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57" y="2299021"/>
            <a:ext cx="1306286" cy="97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50F25-B220-D64E-90B2-C2011BEF3FF5}"/>
              </a:ext>
            </a:extLst>
          </p:cNvPr>
          <p:cNvSpPr txBox="1"/>
          <p:nvPr/>
        </p:nvSpPr>
        <p:spPr>
          <a:xfrm>
            <a:off x="1433705" y="3123803"/>
            <a:ext cx="33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id=‘eb-container’&gt;&lt;/div&gt;</a:t>
            </a:r>
          </a:p>
        </p:txBody>
      </p:sp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A00D94B8-34C6-ED4A-81C9-5EC342F0A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484" y="3648585"/>
            <a:ext cx="826624" cy="4413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E4221-FA2B-7146-B7BB-A917B0B09501}"/>
              </a:ext>
            </a:extLst>
          </p:cNvPr>
          <p:cNvSpPr txBox="1"/>
          <p:nvPr/>
        </p:nvSpPr>
        <p:spPr>
          <a:xfrm>
            <a:off x="4207929" y="5348598"/>
            <a:ext cx="77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✨</a:t>
            </a:r>
            <a:endParaRPr lang="en-US" sz="2400" dirty="0"/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770C50-FFE3-374B-AA00-DD81F7B8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976" y="4352297"/>
            <a:ext cx="2123460" cy="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Live Demo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4" name="Google Shape;1224;g89fadb3efa_0_814"/>
          <p:cNvSpPr txBox="1"/>
          <p:nvPr/>
        </p:nvSpPr>
        <p:spPr>
          <a:xfrm>
            <a:off x="5505133" y="1521318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4878E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7" name="Google Shape;1227;g89fadb3efa_0_814"/>
          <p:cNvSpPr txBox="1"/>
          <p:nvPr/>
        </p:nvSpPr>
        <p:spPr>
          <a:xfrm>
            <a:off x="1745167" y="1521318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pic>
        <p:nvPicPr>
          <p:cNvPr id="17" name="slicksliderXO" descr="slicksliderXO">
            <a:hlinkClick r:id="" action="ppaction://media"/>
            <a:extLst>
              <a:ext uri="{FF2B5EF4-FFF2-40B4-BE49-F238E27FC236}">
                <a16:creationId xmlns:a16="http://schemas.microsoft.com/office/drawing/2014/main" id="{E7473A9F-B8F1-1F4A-8596-236E6D787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585" y="1540053"/>
            <a:ext cx="10544795" cy="3602805"/>
          </a:xfrm>
          <a:prstGeom prst="rect">
            <a:avLst/>
          </a:prstGeom>
        </p:spPr>
      </p:pic>
      <p:sp>
        <p:nvSpPr>
          <p:cNvPr id="19" name="Google Shape;1225;g89fadb3efa_0_814">
            <a:extLst>
              <a:ext uri="{FF2B5EF4-FFF2-40B4-BE49-F238E27FC236}">
                <a16:creationId xmlns:a16="http://schemas.microsoft.com/office/drawing/2014/main" id="{5AC8C211-22B9-5746-92E5-80DD3E09FA29}"/>
              </a:ext>
            </a:extLst>
          </p:cNvPr>
          <p:cNvSpPr txBox="1"/>
          <p:nvPr/>
        </p:nvSpPr>
        <p:spPr>
          <a:xfrm>
            <a:off x="3907634" y="5445239"/>
            <a:ext cx="4307692" cy="9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489CF5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see it in action</a:t>
            </a:r>
            <a:endParaRPr lang="en-GB" sz="1600" dirty="0">
              <a:solidFill>
                <a:srgbClr val="489C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1" u="none" strike="noStrike" cap="none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Password: steegu</a:t>
            </a:r>
            <a:endParaRPr sz="1100" b="0" i="1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11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a95c376d6_0_25"/>
          <p:cNvSpPr txBox="1">
            <a:spLocks noGrp="1"/>
          </p:cNvSpPr>
          <p:nvPr>
            <p:ph type="title"/>
          </p:nvPr>
        </p:nvSpPr>
        <p:spPr>
          <a:xfrm>
            <a:off x="900000" y="2122275"/>
            <a:ext cx="102378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en-GB" sz="4400" b="1"/>
              <a:t>Thank you! 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1C549-E452-B548-A538-87DE94CED570}"/>
              </a:ext>
            </a:extLst>
          </p:cNvPr>
          <p:cNvSpPr/>
          <p:nvPr/>
        </p:nvSpPr>
        <p:spPr>
          <a:xfrm>
            <a:off x="3720935" y="6246420"/>
            <a:ext cx="4750130" cy="45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" name="Google Shape;683;p42">
            <a:extLst>
              <a:ext uri="{FF2B5EF4-FFF2-40B4-BE49-F238E27FC236}">
                <a16:creationId xmlns:a16="http://schemas.microsoft.com/office/drawing/2014/main" id="{A3629F45-AD63-9246-9711-EE85535FEDAC}"/>
              </a:ext>
            </a:extLst>
          </p:cNvPr>
          <p:cNvSpPr txBox="1">
            <a:spLocks/>
          </p:cNvSpPr>
          <p:nvPr/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traqt template">
  <a:themeElements>
    <a:clrScheme name="Attraqt + Early Birds">
      <a:dk1>
        <a:srgbClr val="333333"/>
      </a:dk1>
      <a:lt1>
        <a:srgbClr val="FFFFFF"/>
      </a:lt1>
      <a:dk2>
        <a:srgbClr val="777777"/>
      </a:dk2>
      <a:lt2>
        <a:srgbClr val="EFF2F7"/>
      </a:lt2>
      <a:accent1>
        <a:srgbClr val="3269E3"/>
      </a:accent1>
      <a:accent2>
        <a:srgbClr val="24C3BE"/>
      </a:accent2>
      <a:accent3>
        <a:srgbClr val="77E877"/>
      </a:accent3>
      <a:accent4>
        <a:srgbClr val="3BD59C"/>
      </a:accent4>
      <a:accent5>
        <a:srgbClr val="459AFF"/>
      </a:accent5>
      <a:accent6>
        <a:srgbClr val="8C6CFF"/>
      </a:accent6>
      <a:hlink>
        <a:srgbClr val="24C3BE"/>
      </a:hlink>
      <a:folHlink>
        <a:srgbClr val="326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202</Words>
  <Application>Microsoft Macintosh PowerPoint</Application>
  <PresentationFormat>Widescreen</PresentationFormat>
  <Paragraphs>52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Open Sans SemiBold</vt:lpstr>
      <vt:lpstr>Open Sans Light</vt:lpstr>
      <vt:lpstr>Calibri</vt:lpstr>
      <vt:lpstr>Arial</vt:lpstr>
      <vt:lpstr>Quattrocento Sans</vt:lpstr>
      <vt:lpstr>Courier New</vt:lpstr>
      <vt:lpstr>Open Sans</vt:lpstr>
      <vt:lpstr>Helvetica Neue</vt:lpstr>
      <vt:lpstr>Attraqt template</vt:lpstr>
      <vt:lpstr>Shopify templates 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Kick-Off </dc:title>
  <cp:lastModifiedBy>Clara Besset</cp:lastModifiedBy>
  <cp:revision>49</cp:revision>
  <dcterms:modified xsi:type="dcterms:W3CDTF">2020-10-26T15:00:24Z</dcterms:modified>
</cp:coreProperties>
</file>